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446" r:id="rId2"/>
    <p:sldId id="1443" r:id="rId3"/>
    <p:sldId id="1444" r:id="rId4"/>
    <p:sldId id="1420" r:id="rId5"/>
    <p:sldId id="1421" r:id="rId6"/>
    <p:sldId id="1422" r:id="rId7"/>
    <p:sldId id="1423" r:id="rId8"/>
    <p:sldId id="1424" r:id="rId9"/>
    <p:sldId id="1425" r:id="rId10"/>
    <p:sldId id="1426" r:id="rId11"/>
    <p:sldId id="1427" r:id="rId12"/>
    <p:sldId id="1428" r:id="rId13"/>
    <p:sldId id="1445" r:id="rId14"/>
    <p:sldId id="1429" r:id="rId15"/>
  </p:sldIdLst>
  <p:sldSz cx="9144000" cy="6858000" type="screen4x3"/>
  <p:notesSz cx="6810375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66FF"/>
    <a:srgbClr val="FF9933"/>
    <a:srgbClr val="FF6600"/>
    <a:srgbClr val="0000FF"/>
    <a:srgbClr val="FF99FF"/>
    <a:srgbClr val="0000CC"/>
    <a:srgbClr val="FF6699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82" autoAdjust="0"/>
    <p:restoredTop sz="94565" autoAdjust="0"/>
  </p:normalViewPr>
  <p:slideViewPr>
    <p:cSldViewPr>
      <p:cViewPr>
        <p:scale>
          <a:sx n="70" d="100"/>
          <a:sy n="70" d="100"/>
        </p:scale>
        <p:origin x="-16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637" y="1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F7FCE-FA7F-43DB-8D3E-E310BF40BA95}" type="datetimeFigureOut">
              <a:rPr lang="ru-RU" smtClean="0"/>
              <a:pPr/>
              <a:t>24.03.2025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637" y="9443662"/>
            <a:ext cx="2951162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5598C-3C07-4BED-835D-A775E257946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37" y="1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694"/>
            <a:ext cx="544830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37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46086F-DC21-45BE-B8B9-BF87333AD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12CFC-AD28-4E34-8346-845B470B8CAC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A8202F-ACA6-463A-8199-F1F640EDB6F2}" type="slidenum">
              <a:rPr lang="ru-RU" smtClean="0"/>
              <a:pPr/>
              <a:t>14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887A-717B-4F43-AA8C-DF4C38AA48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B8C7-BED2-4F32-B772-A7232E5372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26C6-B591-4D8F-A3D8-1CF19B816F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AF7E0-E58F-4EEA-8D4E-EF48D462C4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918CA-F719-4368-A2B7-15C22CBC4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8E601-685E-413C-A945-C0CBA470E3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2C590-5032-49BF-8182-8AF3FA43A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B6CE5-23E6-45F3-B6CD-888F37AE71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E41-4911-4D45-9BF0-E9196853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AD1E1-0929-4F7D-BF78-8E17120927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175B-66C6-438F-B2FD-841B8D0B7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BA833-2A96-44E6-B6D0-521DCAB1E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000" y="2340000"/>
            <a:ext cx="8784000" cy="1440000"/>
          </a:xfrm>
        </p:spPr>
        <p:txBody>
          <a:bodyPr anchor="ctr" anchorCtr="1"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Н. И. Бирюков, Д. С Горшенёв, О. М. Решетова</a:t>
            </a:r>
            <a:r>
              <a:rPr lang="ru-RU" sz="4000" b="1" dirty="0" smtClean="0">
                <a:solidFill>
                  <a:schemeClr val="bg1"/>
                </a:solidFill>
              </a:rPr>
              <a:t/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/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Основы формальной логики</a:t>
            </a:r>
            <a:endParaRPr 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513" y="4320000"/>
            <a:ext cx="8561387" cy="2304000"/>
          </a:xfrm>
          <a:noFill/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bg1"/>
                </a:solidFill>
              </a:rPr>
              <a:t>Глава 11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/>
            </a:r>
            <a:br>
              <a:rPr lang="ru-RU" sz="16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Логические парадоксы</a:t>
            </a:r>
          </a:p>
        </p:txBody>
      </p:sp>
      <p:pic>
        <p:nvPicPr>
          <p:cNvPr id="7" name="Picture 3" descr="D:\Disk_N\NICK\POWERPOINT\=Archive\Безимени-3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00" y="540000"/>
            <a:ext cx="1295400" cy="847725"/>
          </a:xfrm>
          <a:prstGeom prst="rect">
            <a:avLst/>
          </a:prstGeom>
          <a:noFill/>
        </p:spPr>
      </p:pic>
      <p:pic>
        <p:nvPicPr>
          <p:cNvPr id="8" name="Picture 6" descr="chou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92000" y="576007"/>
            <a:ext cx="70866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443038" y="53975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bg1"/>
                </a:solidFill>
              </a:rPr>
              <a:t>МОСКОВСКИЙ ГОСУДАРСТВЕННЫЙ ИНСТИТУТ МЕЖДУНАРОДНЫХ ОТНОШЕНИЙ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Кафедра </a:t>
            </a:r>
            <a:r>
              <a:rPr lang="ru-RU" sz="2000" b="1" dirty="0" smtClean="0">
                <a:solidFill>
                  <a:schemeClr val="bg1"/>
                </a:solidFill>
              </a:rPr>
              <a:t>философии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им. А. Ф. Шишкина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Рассела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0000" y="1440000"/>
            <a:ext cx="7704000" cy="108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Возьмём</a:t>
            </a:r>
            <a:r>
              <a:rPr lang="ru-RU" dirty="0" smtClean="0">
                <a:solidFill>
                  <a:srgbClr val="00FFFF"/>
                </a:solidFill>
              </a:rPr>
              <a:t> множество всех множеств,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которые не содержат себя в качестве своего элемента</a:t>
            </a:r>
            <a:r>
              <a:rPr lang="ru-RU" dirty="0" smtClean="0"/>
              <a:t>. 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Содержит ли такое множество</a:t>
            </a:r>
            <a:r>
              <a:rPr lang="ru-RU" dirty="0" smtClean="0">
                <a:solidFill>
                  <a:srgbClr val="00FFFF"/>
                </a:solidFill>
              </a:rPr>
              <a:t> само себя в качестве элемента</a:t>
            </a:r>
            <a:r>
              <a:rPr lang="ru-RU" dirty="0" smtClean="0"/>
              <a:t>?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2520000"/>
            <a:ext cx="8229600" cy="1440000"/>
          </a:xfrm>
          <a:prstGeom prst="rect">
            <a:avLst/>
          </a:prstGeom>
        </p:spPr>
        <p:txBody>
          <a:bodyPr anchor="ctr" anchorCtr="0"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Если предположить, что содержит, то мы получаем противоречие с </a:t>
            </a:r>
            <a:r>
              <a:rPr lang="ru-RU" dirty="0" smtClean="0">
                <a:solidFill>
                  <a:srgbClr val="FFFF00"/>
                </a:solidFill>
              </a:rPr>
              <a:t>«не содержат себя в качестве своего элемента»</a:t>
            </a:r>
            <a:r>
              <a:rPr lang="ru-RU" dirty="0" smtClean="0"/>
              <a:t>. </a:t>
            </a: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Если предположить, что не содержит, оно не будет множеством </a:t>
            </a:r>
            <a:r>
              <a:rPr lang="ru-RU" dirty="0" smtClean="0">
                <a:solidFill>
                  <a:srgbClr val="FFFF00"/>
                </a:solidFill>
              </a:rPr>
              <a:t>всех</a:t>
            </a:r>
            <a:r>
              <a:rPr lang="ru-RU" dirty="0" smtClean="0"/>
              <a:t> множеств, не содержащих себя в качестве своего элемента.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00" y="3960000"/>
            <a:ext cx="7704000" cy="12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По правилам, принятым в некоей деревне, все мужчины должны быть бритыми. При этом единственный в деревне </a:t>
            </a:r>
            <a:r>
              <a:rPr lang="ru-RU" dirty="0" smtClean="0">
                <a:solidFill>
                  <a:srgbClr val="00FFFF"/>
                </a:solidFill>
              </a:rPr>
              <a:t>брадобрей обязан брить всякого, кто сам не бреется, но не имеет права брить того, кто бреется сам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FFFF00"/>
                </a:solidFill>
              </a:rPr>
              <a:t>Кто побреет брадобрея?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20000" y="5400000"/>
            <a:ext cx="7704000" cy="12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В некой стране во главе администрации каждого города должен быть мэр, но при этом </a:t>
            </a:r>
            <a:r>
              <a:rPr lang="ru-RU" dirty="0" smtClean="0">
                <a:solidFill>
                  <a:srgbClr val="00FFFF"/>
                </a:solidFill>
              </a:rPr>
              <a:t>мэры городов должны жить не в тех городах, мэрами которых они являются, а в особом Городе мэров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FFFF00"/>
                </a:solidFill>
              </a:rPr>
              <a:t>Где должен жить мэр Города мэров?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Греллинга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8000" y="1440000"/>
            <a:ext cx="7128000" cy="342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Назовём </a:t>
            </a:r>
            <a:r>
              <a:rPr lang="ru-RU" dirty="0" smtClean="0">
                <a:solidFill>
                  <a:srgbClr val="FFFF00"/>
                </a:solidFill>
              </a:rPr>
              <a:t>автологичными</a:t>
            </a:r>
            <a:r>
              <a:rPr lang="ru-RU" dirty="0" smtClean="0"/>
              <a:t>, т. е. </a:t>
            </a:r>
            <a:r>
              <a:rPr lang="ru-RU" dirty="0" smtClean="0">
                <a:solidFill>
                  <a:srgbClr val="00FF00"/>
                </a:solidFill>
              </a:rPr>
              <a:t>применимыми к самим себе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слова, обозначающие свойства, которыми они обладают сами. Например, русские слова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слово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трёхсложный</a:t>
            </a:r>
            <a:r>
              <a:rPr lang="ru-RU" dirty="0" smtClean="0"/>
              <a:t>, </a:t>
            </a:r>
            <a:r>
              <a:rPr lang="ru-RU" i="1" dirty="0" smtClean="0">
                <a:solidFill>
                  <a:srgbClr val="00FFFF"/>
                </a:solidFill>
              </a:rPr>
              <a:t>многосложный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русский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трудновыговариваемый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являются сами, соответственно, словом, трёхсложным, многосложным, русским, трудновыговариваемым.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Прочие слова назовём </a:t>
            </a:r>
            <a:r>
              <a:rPr lang="ru-RU" dirty="0" smtClean="0">
                <a:solidFill>
                  <a:srgbClr val="FFFF00"/>
                </a:solidFill>
              </a:rPr>
              <a:t>гетерологичными</a:t>
            </a:r>
            <a:r>
              <a:rPr lang="ru-RU" dirty="0" smtClean="0"/>
              <a:t>, т. е.</a:t>
            </a:r>
            <a:r>
              <a:rPr lang="ru-RU" dirty="0" smtClean="0">
                <a:solidFill>
                  <a:srgbClr val="00FF00"/>
                </a:solidFill>
              </a:rPr>
              <a:t> не применимыми </a:t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к самим себе</a:t>
            </a:r>
            <a:r>
              <a:rPr lang="ru-RU" dirty="0" smtClean="0"/>
              <a:t>: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/>
              <a:t>слова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вишня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звезда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00FFFF"/>
                </a:solidFill>
              </a:rPr>
              <a:t>кастрюля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i="1" dirty="0" smtClean="0">
                <a:solidFill>
                  <a:srgbClr val="00FFFF"/>
                </a:solidFill>
              </a:rPr>
              <a:t>студент-двоечник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сами не являются ни вишней, </a:t>
            </a:r>
            <a:br>
              <a:rPr lang="ru-RU" dirty="0" smtClean="0"/>
            </a:br>
            <a:r>
              <a:rPr lang="ru-RU" dirty="0" smtClean="0"/>
              <a:t>ни звездой, ни кастрюлей, ни студентом-двоечником.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dirty="0" smtClean="0"/>
              <a:t>Является ли </a:t>
            </a:r>
            <a:r>
              <a:rPr lang="ru-RU" dirty="0" smtClean="0">
                <a:solidFill>
                  <a:srgbClr val="FFFF00"/>
                </a:solidFill>
              </a:rPr>
              <a:t>гетерологичным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слово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i="1" dirty="0" smtClean="0">
                <a:solidFill>
                  <a:srgbClr val="FFFF00"/>
                </a:solidFill>
              </a:rPr>
              <a:t>гетерологичный</a:t>
            </a:r>
            <a:r>
              <a:rPr lang="ru-RU" dirty="0" smtClean="0"/>
              <a:t>?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900000" y="5040000"/>
            <a:ext cx="7308000" cy="1332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Если оно </a:t>
            </a:r>
            <a:r>
              <a:rPr lang="ru-RU" dirty="0" smtClean="0">
                <a:solidFill>
                  <a:srgbClr val="FFFF00"/>
                </a:solidFill>
              </a:rPr>
              <a:t>гетерологично</a:t>
            </a:r>
            <a:r>
              <a:rPr lang="ru-RU" dirty="0" smtClean="0"/>
              <a:t>, то оно применимо к самому себе и, следовательно, </a:t>
            </a:r>
            <a:r>
              <a:rPr lang="ru-RU" dirty="0" smtClean="0">
                <a:solidFill>
                  <a:srgbClr val="FFFF00"/>
                </a:solidFill>
              </a:rPr>
              <a:t>автологично</a:t>
            </a:r>
            <a:r>
              <a:rPr lang="ru-RU" dirty="0" smtClean="0"/>
              <a:t>.</a:t>
            </a: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Но если оно </a:t>
            </a:r>
            <a:r>
              <a:rPr lang="ru-RU" dirty="0" smtClean="0">
                <a:solidFill>
                  <a:srgbClr val="FFFF00"/>
                </a:solidFill>
              </a:rPr>
              <a:t>автологично</a:t>
            </a:r>
            <a:r>
              <a:rPr lang="ru-RU" dirty="0" smtClean="0"/>
              <a:t>, то оно </a:t>
            </a:r>
            <a:r>
              <a:rPr lang="ru-RU" dirty="0" smtClean="0">
                <a:solidFill>
                  <a:srgbClr val="FFFF00"/>
                </a:solidFill>
              </a:rPr>
              <a:t>не гетерологично</a:t>
            </a:r>
            <a:r>
              <a:rPr lang="ru-RU" dirty="0" smtClean="0"/>
              <a:t>. Почему же в таком случае оно называется </a:t>
            </a:r>
            <a:r>
              <a:rPr lang="ru-RU" dirty="0" smtClean="0">
                <a:solidFill>
                  <a:srgbClr val="FFFF00"/>
                </a:solidFill>
              </a:rPr>
              <a:t>гетерологичным</a:t>
            </a:r>
            <a:r>
              <a:rPr lang="ru-RU" dirty="0" smtClean="0"/>
              <a:t>?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Берри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000" y="1368000"/>
            <a:ext cx="7344000" cy="194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Рассмотрим выражение </a:t>
            </a:r>
            <a:br>
              <a:rPr lang="ru-RU" dirty="0" smtClean="0"/>
            </a:br>
            <a:r>
              <a:rPr lang="ru-RU" i="1" dirty="0" smtClean="0">
                <a:solidFill>
                  <a:srgbClr val="00FFFF"/>
                </a:solidFill>
              </a:rPr>
              <a:t>наименьшее </a:t>
            </a:r>
            <a:r>
              <a:rPr lang="ru-RU" i="1" dirty="0" smtClean="0">
                <a:solidFill>
                  <a:srgbClr val="00FFFF"/>
                </a:solidFill>
              </a:rPr>
              <a:t>натуральное число, которое нельзя записать менее чем заданным числом </a:t>
            </a:r>
            <a:r>
              <a:rPr lang="ru-RU" i="1" dirty="0" smtClean="0">
                <a:solidFill>
                  <a:srgbClr val="00FFFF"/>
                </a:solidFill>
              </a:rPr>
              <a:t>знаков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/>
              <a:t>например,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i="1" dirty="0" smtClean="0">
                <a:solidFill>
                  <a:srgbClr val="00FFFF"/>
                </a:solidFill>
              </a:rPr>
              <a:t>наименьшее </a:t>
            </a:r>
            <a:r>
              <a:rPr lang="ru-RU" i="1" dirty="0" smtClean="0">
                <a:solidFill>
                  <a:srgbClr val="00FFFF"/>
                </a:solidFill>
              </a:rPr>
              <a:t>натуральное число, которое нельзя </a:t>
            </a:r>
            <a:br>
              <a:rPr lang="ru-RU" i="1" dirty="0" smtClean="0">
                <a:solidFill>
                  <a:srgbClr val="00FFFF"/>
                </a:solidFill>
              </a:rPr>
            </a:br>
            <a:r>
              <a:rPr lang="ru-RU" i="1" dirty="0" smtClean="0">
                <a:solidFill>
                  <a:srgbClr val="00FFFF"/>
                </a:solidFill>
              </a:rPr>
              <a:t>записать менее чем девяносто одним </a:t>
            </a:r>
            <a:r>
              <a:rPr lang="ru-RU" i="1" dirty="0" smtClean="0">
                <a:solidFill>
                  <a:srgbClr val="00FFFF"/>
                </a:solidFill>
              </a:rPr>
              <a:t>знаком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8000" y="3492000"/>
            <a:ext cx="7848000" cy="3240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Поскольку число используемых знаков конечно, то </a:t>
            </a:r>
            <a:r>
              <a:rPr lang="ru-RU" dirty="0" smtClean="0">
                <a:solidFill>
                  <a:srgbClr val="FFFF00"/>
                </a:solidFill>
              </a:rPr>
              <a:t>конечно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smtClean="0"/>
              <a:t>число их сочетаний, а следовательно, и число чисел, которые можно записать с их помощью.</a:t>
            </a: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Но число натуральных чисел </a:t>
            </a:r>
            <a:r>
              <a:rPr lang="ru-RU" dirty="0" smtClean="0">
                <a:solidFill>
                  <a:srgbClr val="FFFF00"/>
                </a:solidFill>
              </a:rPr>
              <a:t>бесконечно</a:t>
            </a:r>
            <a:r>
              <a:rPr lang="ru-RU" dirty="0" smtClean="0"/>
              <a:t>, следовательно, существуют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i="1" dirty="0" smtClean="0">
                <a:solidFill>
                  <a:srgbClr val="00FF00"/>
                </a:solidFill>
              </a:rPr>
              <a:t>натуральные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i="1" dirty="0" smtClean="0">
                <a:solidFill>
                  <a:srgbClr val="00FF00"/>
                </a:solidFill>
              </a:rPr>
              <a:t>числа</a:t>
            </a:r>
            <a:r>
              <a:rPr lang="ru-RU" i="1" dirty="0" smtClean="0">
                <a:solidFill>
                  <a:srgbClr val="00FF00"/>
                </a:solidFill>
              </a:rPr>
              <a:t>, которые нельзя записать менее чем девяносто одним знаком</a:t>
            </a:r>
            <a:r>
              <a:rPr lang="ru-RU" dirty="0" smtClean="0"/>
              <a:t>. </a:t>
            </a:r>
          </a:p>
          <a:p>
            <a:pPr marL="342900" lvl="0" indent="-342900" algn="l" eaLnBrk="0" hangingPunct="0"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ru-RU" dirty="0" smtClean="0"/>
              <a:t>Из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i="1" dirty="0" smtClean="0">
                <a:solidFill>
                  <a:srgbClr val="00FF00"/>
                </a:solidFill>
              </a:rPr>
              <a:t>натуральных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i="1" dirty="0" smtClean="0">
                <a:solidFill>
                  <a:srgbClr val="00FF00"/>
                </a:solidFill>
              </a:rPr>
              <a:t>чисел</a:t>
            </a:r>
            <a:r>
              <a:rPr lang="ru-RU" i="1" dirty="0" smtClean="0">
                <a:solidFill>
                  <a:srgbClr val="00FF00"/>
                </a:solidFill>
              </a:rPr>
              <a:t>, которые нельзя записать менее чем девяносто одним знаком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/>
              <a:t>выберем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наименьшее</a:t>
            </a:r>
            <a:r>
              <a:rPr lang="ru-RU" dirty="0" smtClean="0"/>
              <a:t>. Но именно это число мы только что записали </a:t>
            </a:r>
            <a:r>
              <a:rPr lang="ru-RU" dirty="0" smtClean="0"/>
              <a:t>с помощью выражения</a:t>
            </a:r>
            <a:r>
              <a:rPr lang="ru-RU" smtClean="0"/>
              <a:t>, приведённого </a:t>
            </a:r>
            <a:r>
              <a:rPr lang="ru-RU" dirty="0" smtClean="0"/>
              <a:t>в рамке, а </a:t>
            </a:r>
            <a:r>
              <a:rPr lang="ru-RU" dirty="0" smtClean="0"/>
              <a:t>в нём </a:t>
            </a:r>
            <a:r>
              <a:rPr lang="ru-RU" dirty="0" smtClean="0"/>
              <a:t>менее девяносто одного знака – </a:t>
            </a:r>
            <a:r>
              <a:rPr lang="ru-RU" dirty="0" smtClean="0"/>
              <a:t>восемьдесят </a:t>
            </a:r>
            <a:r>
              <a:rPr lang="ru-RU" dirty="0" smtClean="0"/>
              <a:t>шесть, включая одну запятую и </a:t>
            </a:r>
            <a:r>
              <a:rPr lang="ru-RU" dirty="0" smtClean="0"/>
              <a:t>десять пробелов.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00" y="274638"/>
            <a:ext cx="84240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Метаязык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0000"/>
            <a:ext cx="8640960" cy="26280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Во избежание семантических парадоксов, вроде изложенных парадоксов самореференции, выявляющих трудности дискурса,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т. е. мышления, выраженного в переходе от одних дискретных понятий и суждений к другим, и, соответственно, языковой коммуникации посредством слов и предложений, было введено понятие уровней языка и предложено различать </a:t>
            </a:r>
            <a:r>
              <a:rPr lang="ru-RU" sz="1800" b="1" dirty="0" smtClean="0">
                <a:solidFill>
                  <a:srgbClr val="FFFF00"/>
                </a:solidFill>
              </a:rPr>
              <a:t>языки первого уровня</a:t>
            </a:r>
            <a:r>
              <a:rPr lang="ru-RU" sz="1800" b="1" dirty="0" smtClean="0">
                <a:solidFill>
                  <a:schemeClr val="bg1"/>
                </a:solidFill>
              </a:rPr>
              <a:t> (предметные языки) и </a:t>
            </a:r>
            <a:r>
              <a:rPr lang="ru-RU" sz="1800" b="1" dirty="0" smtClean="0">
                <a:solidFill>
                  <a:srgbClr val="FFFF00"/>
                </a:solidFill>
              </a:rPr>
              <a:t>языки второго уровня </a:t>
            </a:r>
            <a:r>
              <a:rPr lang="ru-RU" sz="1800" dirty="0" smtClean="0">
                <a:solidFill>
                  <a:schemeClr val="bg1"/>
                </a:solidFill>
              </a:rPr>
              <a:t>–</a:t>
            </a:r>
            <a:r>
              <a:rPr lang="ru-RU" sz="1800" b="1" dirty="0" smtClean="0">
                <a:solidFill>
                  <a:srgbClr val="FFFF00"/>
                </a:solidFill>
              </a:rPr>
              <a:t> метаязыки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В ретроспективе ясно, что слова </a:t>
            </a:r>
            <a:r>
              <a:rPr lang="ru-RU" sz="1800" b="1" i="1" dirty="0" smtClean="0">
                <a:solidFill>
                  <a:srgbClr val="00FF00"/>
                </a:solidFill>
              </a:rPr>
              <a:t>истина</a:t>
            </a:r>
            <a:r>
              <a:rPr lang="ru-RU" sz="1800" b="1" dirty="0" smtClean="0">
                <a:solidFill>
                  <a:schemeClr val="bg1"/>
                </a:solidFill>
              </a:rPr>
              <a:t> и </a:t>
            </a:r>
            <a:r>
              <a:rPr lang="ru-RU" sz="1800" b="1" i="1" dirty="0" smtClean="0">
                <a:solidFill>
                  <a:srgbClr val="FF66FF"/>
                </a:solidFill>
              </a:rPr>
              <a:t>ложь</a:t>
            </a:r>
            <a:r>
              <a:rPr lang="ru-RU" sz="1800" b="1" dirty="0" smtClean="0">
                <a:solidFill>
                  <a:schemeClr val="bg1"/>
                </a:solidFill>
              </a:rPr>
              <a:t>, фигурировавшие в парадоксе лжеца, выступали как имена </a:t>
            </a:r>
            <a:r>
              <a:rPr lang="ru-RU" sz="1800" b="1" dirty="0" smtClean="0">
                <a:solidFill>
                  <a:srgbClr val="FFFF00"/>
                </a:solidFill>
              </a:rPr>
              <a:t>метаязыковых понятий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</a:p>
          <a:p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47700" y="4068000"/>
            <a:ext cx="7920038" cy="201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cs typeface="Arial" charset="0"/>
              </a:rPr>
              <a:t>Метаязык</a:t>
            </a:r>
            <a:r>
              <a:rPr lang="ru-RU" sz="2000" b="1" dirty="0" smtClean="0">
                <a:solidFill>
                  <a:schemeClr val="bg1"/>
                </a:solidFill>
                <a:cs typeface="Arial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dirty="0" smtClean="0"/>
              <a:t>(от </a:t>
            </a:r>
            <a:r>
              <a:rPr lang="ru-RU" i="1" dirty="0" smtClean="0"/>
              <a:t>греч</a:t>
            </a:r>
            <a:r>
              <a:rPr lang="ru-RU" dirty="0" smtClean="0"/>
              <a:t>. </a:t>
            </a:r>
            <a:r>
              <a:rPr lang="el-GR" sz="2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τὰ μετὰ</a:t>
            </a:r>
            <a:r>
              <a:rPr lang="ru-RU" dirty="0" smtClean="0"/>
              <a:t>, после</a:t>
            </a:r>
            <a:r>
              <a:rPr lang="en-US" dirty="0" smtClean="0"/>
              <a:t>/</a:t>
            </a:r>
            <a:r>
              <a:rPr lang="ru-RU" dirty="0" smtClean="0"/>
              <a:t>за, язык) – </a:t>
            </a:r>
            <a:br>
              <a:rPr lang="ru-RU" dirty="0" smtClean="0"/>
            </a:br>
            <a:r>
              <a:rPr lang="ru-RU" dirty="0" smtClean="0"/>
              <a:t>любой естественный или искусственный язык (язык «второго уровня»), на котором описывается другой язык (язык «первого уровня»), служащий для описания предметов, свойств и ситуации окружающего мира либо тех или иных его областей или сфер.</a:t>
            </a:r>
            <a:endParaRPr lang="ru-RU" sz="1800" b="1" dirty="0">
              <a:solidFill>
                <a:srgbClr val="00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8000" y="6264000"/>
            <a:ext cx="756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pPr algn="ctr"/>
            <a:r>
              <a:rPr lang="ru-RU" sz="1800" b="1" dirty="0">
                <a:solidFill>
                  <a:srgbClr val="FFFFFF"/>
                </a:solidFill>
              </a:rPr>
              <a:t>В. </a:t>
            </a:r>
            <a:r>
              <a:rPr lang="ru-RU" sz="1800" b="1" dirty="0" smtClean="0">
                <a:solidFill>
                  <a:srgbClr val="FFFFFF"/>
                </a:solidFill>
              </a:rPr>
              <a:t>Н. Садовский. Метаязык </a:t>
            </a:r>
            <a:r>
              <a:rPr lang="ru-RU" sz="1800" b="1" dirty="0">
                <a:solidFill>
                  <a:srgbClr val="FFFFFF"/>
                </a:solidFill>
              </a:rPr>
              <a:t>// Новая философская энциклопедия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979613" y="1438275"/>
            <a:ext cx="50387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dirty="0"/>
              <a:t>Вопросы?</a:t>
            </a:r>
          </a:p>
        </p:txBody>
      </p:sp>
      <p:pic>
        <p:nvPicPr>
          <p:cNvPr id="306179" name="Picture 3" descr="Gozzoli, Averro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3598863"/>
            <a:ext cx="482282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Логические парадоксы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Понятие парадокса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Парадокс лжеца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Другие парадоксы самореференции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Парадокс Эватла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Парадокс крокодила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Парадокс Рассела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Парадокс Греллинга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Парадокс Берри</a:t>
            </a:r>
            <a:endParaRPr lang="ru-RU" sz="18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Метаязык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Понятие парадокса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1080000" y="1332000"/>
            <a:ext cx="6984000" cy="1692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Парадокс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</a:t>
            </a:r>
            <a:r>
              <a:rPr lang="ru-RU" i="1" dirty="0"/>
              <a:t>греч</a:t>
            </a:r>
            <a:r>
              <a:rPr lang="ru-RU" dirty="0"/>
              <a:t>. </a:t>
            </a:r>
            <a:r>
              <a:rPr lang="el-GR" sz="2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παρα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против, и </a:t>
            </a:r>
            <a:r>
              <a:rPr lang="el-GR" sz="2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δόξα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мнение</a:t>
            </a:r>
            <a:r>
              <a:rPr lang="ru-RU" dirty="0" smtClean="0"/>
              <a:t>) </a:t>
            </a:r>
            <a:r>
              <a:rPr lang="ru-RU" dirty="0"/>
              <a:t>–</a:t>
            </a:r>
            <a:br>
              <a:rPr lang="ru-RU" dirty="0"/>
            </a:br>
            <a:r>
              <a:rPr lang="ru-RU" dirty="0" smtClean="0"/>
              <a:t>неожиданное, необычное, странное высказывание, </a:t>
            </a:r>
            <a:br>
              <a:rPr lang="ru-RU" dirty="0" smtClean="0"/>
            </a:br>
            <a:r>
              <a:rPr lang="ru-RU" dirty="0" smtClean="0"/>
              <a:t>резко расходящееся (по видимости или действительно) </a:t>
            </a:r>
            <a:br>
              <a:rPr lang="ru-RU" dirty="0" smtClean="0"/>
            </a:br>
            <a:r>
              <a:rPr lang="ru-RU" dirty="0" smtClean="0"/>
              <a:t>с общепринятым мнением или даже со здравым смыслом.</a:t>
            </a:r>
            <a:endParaRPr lang="ru-RU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8000" y="3312000"/>
            <a:ext cx="4140000" cy="273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Парадокс логический</a:t>
            </a:r>
            <a:r>
              <a:rPr lang="ru-RU" dirty="0" smtClean="0"/>
              <a:t> –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рассуждение либо высказывание, в котором, пользуясь средствами, не выходящими (по видимости) за рамки логики, и посылками, которые кажутся заведомо приемлемыми, приходят </a:t>
            </a:r>
            <a:br>
              <a:rPr lang="ru-RU" dirty="0" smtClean="0"/>
            </a:br>
            <a:r>
              <a:rPr lang="ru-RU" dirty="0" smtClean="0"/>
              <a:t>к заведомо неприемлемому результату.</a:t>
            </a:r>
            <a:endParaRPr lang="ru-RU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14876" y="3312000"/>
            <a:ext cx="4140000" cy="2736000"/>
          </a:xfrm>
          <a:prstGeom prst="rect">
            <a:avLst/>
          </a:prstGeom>
          <a:noFill/>
          <a:ln w="38100" cmpd="dbl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 anchorCtr="1"/>
          <a:lstStyle/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cs typeface="Arial" charset="0"/>
              </a:rPr>
              <a:t>Парадоксы семантические</a:t>
            </a:r>
            <a:r>
              <a:rPr lang="ru-RU" dirty="0" smtClean="0"/>
              <a:t> </a:t>
            </a:r>
            <a:r>
              <a:rPr lang="ru-RU" dirty="0"/>
              <a:t>–</a:t>
            </a:r>
            <a:br>
              <a:rPr lang="ru-RU" dirty="0"/>
            </a:br>
            <a:r>
              <a:rPr lang="ru-RU" dirty="0" smtClean="0"/>
              <a:t> парадоксы, формулировка которых зависит </a:t>
            </a:r>
            <a:br>
              <a:rPr lang="ru-RU" dirty="0" smtClean="0"/>
            </a:br>
            <a:r>
              <a:rPr lang="ru-RU" dirty="0" smtClean="0"/>
              <a:t>от семантических понятий истины, обозначения и т. п. Семантические же понятия выражают отношения между выражениями языка и объектами, к которым они относятся.</a:t>
            </a: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52000" y="6156000"/>
            <a:ext cx="414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pPr algn="ctr"/>
            <a:r>
              <a:rPr lang="ru-RU" sz="1600" b="1" dirty="0">
                <a:solidFill>
                  <a:srgbClr val="FFFFFF"/>
                </a:solidFill>
              </a:rPr>
              <a:t>В. </a:t>
            </a:r>
            <a:r>
              <a:rPr lang="ru-RU" sz="1600" b="1" dirty="0" smtClean="0">
                <a:solidFill>
                  <a:srgbClr val="FFFFFF"/>
                </a:solidFill>
              </a:rPr>
              <a:t>К. Финн. Парадоксы семантические </a:t>
            </a:r>
            <a:r>
              <a:rPr lang="ru-RU" sz="1600" b="1" dirty="0">
                <a:solidFill>
                  <a:srgbClr val="FFFFFF"/>
                </a:solidFill>
              </a:rPr>
              <a:t>// </a:t>
            </a:r>
            <a:r>
              <a:rPr lang="ru-RU" sz="1600" b="1" dirty="0" smtClean="0">
                <a:solidFill>
                  <a:srgbClr val="FFFFFF"/>
                </a:solidFill>
              </a:rPr>
              <a:t/>
            </a:r>
            <a:br>
              <a:rPr lang="ru-RU" sz="1600" b="1" dirty="0" smtClean="0">
                <a:solidFill>
                  <a:srgbClr val="FFFFFF"/>
                </a:solidFill>
              </a:rPr>
            </a:br>
            <a:r>
              <a:rPr lang="ru-RU" sz="1600" b="1" dirty="0" smtClean="0">
                <a:solidFill>
                  <a:srgbClr val="FFFFFF"/>
                </a:solidFill>
              </a:rPr>
              <a:t>Новая </a:t>
            </a:r>
            <a:r>
              <a:rPr lang="ru-RU" sz="1600" b="1" dirty="0">
                <a:solidFill>
                  <a:srgbClr val="FFFFFF"/>
                </a:solidFill>
              </a:rPr>
              <a:t>философская энциклопедия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8000" y="6156000"/>
            <a:ext cx="414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no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</a:rPr>
              <a:t>Н. Н. Непейвода. Парадокс логический </a:t>
            </a:r>
            <a:r>
              <a:rPr lang="ru-RU" sz="1600" b="1" dirty="0">
                <a:solidFill>
                  <a:srgbClr val="FFFFFF"/>
                </a:solidFill>
              </a:rPr>
              <a:t>// </a:t>
            </a:r>
            <a:r>
              <a:rPr lang="ru-RU" sz="1600" b="1" dirty="0" smtClean="0">
                <a:solidFill>
                  <a:srgbClr val="FFFFFF"/>
                </a:solidFill>
              </a:rPr>
              <a:t/>
            </a:r>
            <a:br>
              <a:rPr lang="ru-RU" sz="1600" b="1" dirty="0" smtClean="0">
                <a:solidFill>
                  <a:srgbClr val="FFFFFF"/>
                </a:solidFill>
              </a:rPr>
            </a:br>
            <a:r>
              <a:rPr lang="ru-RU" sz="1600" b="1" dirty="0" smtClean="0">
                <a:solidFill>
                  <a:srgbClr val="FFFFFF"/>
                </a:solidFill>
              </a:rPr>
              <a:t>Новая </a:t>
            </a:r>
            <a:r>
              <a:rPr lang="ru-RU" sz="1600" b="1" dirty="0">
                <a:solidFill>
                  <a:srgbClr val="FFFFFF"/>
                </a:solidFill>
              </a:rPr>
              <a:t>философская энциклопедия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3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397" grpId="0" animBg="1"/>
      <p:bldP spid="4" grpId="0" animBg="1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лжеца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8000" y="1296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утверждает, что все критяне – лжецы.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944000"/>
            <a:ext cx="8316000" cy="41760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В вышеприведённой формулировке, собственно говоря, </a:t>
            </a:r>
            <a:r>
              <a:rPr lang="ru-RU" sz="1800" b="1" dirty="0" smtClean="0">
                <a:solidFill>
                  <a:srgbClr val="FFFF00"/>
                </a:solidFill>
              </a:rPr>
              <a:t>ничего парадоксального нет</a:t>
            </a:r>
            <a:r>
              <a:rPr lang="ru-RU" sz="1800" b="1" dirty="0" smtClean="0">
                <a:solidFill>
                  <a:schemeClr val="bg1"/>
                </a:solidFill>
              </a:rPr>
              <a:t>. В обыденном дискурсе словом «лжец» обозначаются люди, которые лгут, но само слово не предполагает, что они лгут всегда, везде, при любых обстоятельствах и никогда не говорят правды. Таким образом, даже если все критяне, включая Эпименида, лжецы, это ещё не значит, что он солгал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и на этот раз. Т. е. суждение «все критяне – лжецы» может быть истинным, несмотря на то что произносящий его критянин – лжец.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Лгать, конечно, нехорошо, но, если вдуматься, </a:t>
            </a:r>
            <a:r>
              <a:rPr lang="ru-RU" sz="1800" b="1" dirty="0" smtClean="0">
                <a:solidFill>
                  <a:srgbClr val="FF66FF"/>
                </a:solidFill>
              </a:rPr>
              <a:t>лгать</a:t>
            </a:r>
            <a:r>
              <a:rPr lang="ru-RU" sz="1800" b="1" dirty="0" smtClean="0">
                <a:solidFill>
                  <a:srgbClr val="FFFF00"/>
                </a:solidFill>
              </a:rPr>
              <a:t> всегда попросту невозможно</a:t>
            </a:r>
            <a:r>
              <a:rPr lang="ru-RU" sz="1800" b="1" dirty="0" smtClean="0">
                <a:solidFill>
                  <a:schemeClr val="bg1"/>
                </a:solidFill>
              </a:rPr>
              <a:t>. Если даже допустить, что кто-то непонятно почему взял себе за правило лгать всегда, ему будет нелегко этому правилу следовать, хотя бы потому, что для этого надо иметь достоверное знание обо всём. </a:t>
            </a:r>
            <a:r>
              <a:rPr lang="ru-RU" sz="1800" b="1" dirty="0" smtClean="0">
                <a:solidFill>
                  <a:srgbClr val="FFFF00"/>
                </a:solidFill>
              </a:rPr>
              <a:t>Ведь если ты не знаешь, чт</a:t>
            </a:r>
            <a:r>
              <a:rPr lang="en-US" sz="1800" b="1" dirty="0">
                <a:solidFill>
                  <a:srgbClr val="FFFF00"/>
                </a:solidFill>
              </a:rPr>
              <a:t>ó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00FF00"/>
                </a:solidFill>
              </a:rPr>
              <a:t>истина</a:t>
            </a:r>
            <a:r>
              <a:rPr lang="ru-RU" sz="1800" b="1" dirty="0" smtClean="0">
                <a:solidFill>
                  <a:srgbClr val="FFFF00"/>
                </a:solidFill>
              </a:rPr>
              <a:t>, а чт</a:t>
            </a:r>
            <a:r>
              <a:rPr lang="en-US" sz="1800" b="1" dirty="0">
                <a:solidFill>
                  <a:srgbClr val="FFFF00"/>
                </a:solidFill>
              </a:rPr>
              <a:t>ó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ложь</a:t>
            </a:r>
            <a:r>
              <a:rPr lang="ru-RU" sz="1800" b="1" dirty="0" smtClean="0">
                <a:solidFill>
                  <a:srgbClr val="FFFF00"/>
                </a:solidFill>
              </a:rPr>
              <a:t>, ты можешь высказать </a:t>
            </a:r>
            <a:r>
              <a:rPr lang="ru-RU" sz="1800" b="1" dirty="0" smtClean="0">
                <a:solidFill>
                  <a:srgbClr val="00FF00"/>
                </a:solidFill>
              </a:rPr>
              <a:t>истину</a:t>
            </a:r>
            <a:r>
              <a:rPr lang="ru-RU" sz="1800" b="1" dirty="0" smtClean="0">
                <a:solidFill>
                  <a:srgbClr val="FFFF00"/>
                </a:solidFill>
              </a:rPr>
              <a:t> не потому, что ты правдивый человек, а потому что ты не подозреваешь, что это – </a:t>
            </a:r>
            <a:r>
              <a:rPr lang="ru-RU" sz="1800" b="1" dirty="0" smtClean="0">
                <a:solidFill>
                  <a:srgbClr val="00FF00"/>
                </a:solidFill>
              </a:rPr>
              <a:t>истина</a:t>
            </a:r>
            <a:r>
              <a:rPr lang="ru-RU" sz="1800" b="1" dirty="0" smtClean="0">
                <a:solidFill>
                  <a:srgbClr val="FFFF00"/>
                </a:solidFill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</a:rPr>
              <a:t>Хотел соврать, да не получилось! Но кто же знаёт всё?!</a:t>
            </a:r>
          </a:p>
          <a:p>
            <a:endParaRPr lang="ru-RU" sz="1800" b="1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лжеца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8000" y="1296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утверждает, что </a:t>
            </a:r>
            <a:r>
              <a:rPr lang="ru-RU" dirty="0" smtClean="0">
                <a:solidFill>
                  <a:srgbClr val="FFFF00"/>
                </a:solidFill>
              </a:rPr>
              <a:t>все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критяне – </a:t>
            </a:r>
            <a:r>
              <a:rPr lang="ru-RU" dirty="0" smtClean="0">
                <a:solidFill>
                  <a:srgbClr val="FF66FF"/>
                </a:solidFill>
              </a:rPr>
              <a:t>лжецы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8000" y="1872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утверждает, </a:t>
            </a:r>
            <a:r>
              <a:rPr lang="ru-RU" dirty="0"/>
              <a:t>что </a:t>
            </a:r>
            <a:r>
              <a:rPr lang="ru-RU" dirty="0">
                <a:solidFill>
                  <a:srgbClr val="FFFF00"/>
                </a:solidFill>
              </a:rPr>
              <a:t>все</a:t>
            </a:r>
            <a:r>
              <a:rPr lang="ru-RU" dirty="0"/>
              <a:t> критяне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всегда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FF66FF"/>
                </a:solidFill>
              </a:rPr>
              <a:t>лгут</a:t>
            </a:r>
            <a:r>
              <a:rPr lang="ru-RU" dirty="0"/>
              <a:t>.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340000"/>
            <a:ext cx="8229600" cy="41760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accent3"/>
                </a:solidFill>
              </a:rPr>
              <a:t>Если утверждение Эпименида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то он </a:t>
            </a:r>
            <a:r>
              <a:rPr lang="ru-RU" sz="1800" b="1" dirty="0" smtClean="0">
                <a:solidFill>
                  <a:srgbClr val="00FF00"/>
                </a:solidFill>
              </a:rPr>
              <a:t>не солгал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а значит, как минимум один критянин как минимум один раз сказал </a:t>
            </a:r>
            <a:r>
              <a:rPr lang="ru-RU" sz="1800" b="1" dirty="0" smtClean="0">
                <a:solidFill>
                  <a:srgbClr val="00FF00"/>
                </a:solidFill>
              </a:rPr>
              <a:t>правду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  <a:r>
              <a:rPr lang="ru-RU" sz="1800" b="1" dirty="0" smtClean="0">
                <a:solidFill>
                  <a:schemeClr val="accent3"/>
                </a:solidFill>
              </a:rPr>
              <a:t>Но в этом случае </a:t>
            </a:r>
            <a:r>
              <a:rPr lang="ru-RU" sz="1800" b="1" dirty="0" smtClean="0">
                <a:solidFill>
                  <a:srgbClr val="FF66FF"/>
                </a:solidFill>
              </a:rPr>
              <a:t>ложно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r>
              <a:rPr lang="ru-RU" sz="1800" b="1" dirty="0" smtClean="0">
                <a:solidFill>
                  <a:schemeClr val="accent3"/>
                </a:solidFill>
              </a:rPr>
              <a:t>что </a:t>
            </a:r>
            <a:r>
              <a:rPr lang="ru-RU" sz="1800" b="1" dirty="0" smtClean="0">
                <a:solidFill>
                  <a:srgbClr val="00FFFF"/>
                </a:solidFill>
              </a:rPr>
              <a:t>все критяне </a:t>
            </a:r>
            <a:r>
              <a:rPr lang="ru-RU" sz="1800" b="1" dirty="0" smtClean="0">
                <a:solidFill>
                  <a:srgbClr val="FFFF00"/>
                </a:solidFill>
              </a:rPr>
              <a:t>всегда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лгут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Другими словами, если это утверждение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то оно </a:t>
            </a:r>
            <a:r>
              <a:rPr lang="ru-RU" sz="1800" b="1" dirty="0" smtClean="0">
                <a:solidFill>
                  <a:srgbClr val="FF66FF"/>
                </a:solidFill>
              </a:rPr>
              <a:t>ложно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800" b="1" dirty="0" smtClean="0">
                <a:solidFill>
                  <a:schemeClr val="accent3"/>
                </a:solidFill>
              </a:rPr>
              <a:t>Парадокса, однако, не будет, если мы признаем утверждение этого критянина </a:t>
            </a:r>
            <a:r>
              <a:rPr lang="ru-RU" sz="1800" b="1" dirty="0" smtClean="0">
                <a:solidFill>
                  <a:srgbClr val="FF66FF"/>
                </a:solidFill>
              </a:rPr>
              <a:t>ложным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Ведь </a:t>
            </a:r>
            <a:r>
              <a:rPr lang="ru-RU" sz="1800" b="1" dirty="0" smtClean="0">
                <a:solidFill>
                  <a:srgbClr val="FF66FF"/>
                </a:solidFill>
              </a:rPr>
              <a:t>ложь</a:t>
            </a:r>
            <a:r>
              <a:rPr lang="ru-RU" sz="1800" b="1" dirty="0" smtClean="0">
                <a:solidFill>
                  <a:schemeClr val="accent3"/>
                </a:solidFill>
              </a:rPr>
              <a:t>, сказанная </a:t>
            </a:r>
            <a:r>
              <a:rPr lang="ru-RU" sz="1800" b="1" dirty="0" smtClean="0">
                <a:solidFill>
                  <a:srgbClr val="00FFFF"/>
                </a:solidFill>
              </a:rPr>
              <a:t>лично</a:t>
            </a:r>
            <a:r>
              <a:rPr lang="ru-RU" sz="1800" b="1" dirty="0" smtClean="0">
                <a:solidFill>
                  <a:schemeClr val="accent3"/>
                </a:solidFill>
              </a:rPr>
              <a:t> им,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rgbClr val="00FFFF"/>
                </a:solidFill>
              </a:rPr>
              <a:t>не противоречит</a:t>
            </a:r>
            <a:r>
              <a:rPr lang="ru-RU" sz="1800" b="1" dirty="0" smtClean="0">
                <a:solidFill>
                  <a:schemeClr val="accent3"/>
                </a:solidFill>
              </a:rPr>
              <a:t> утверждению, что </a:t>
            </a:r>
            <a:r>
              <a:rPr lang="ru-RU" sz="1800" b="1" dirty="0" smtClean="0">
                <a:solidFill>
                  <a:srgbClr val="00FFFF"/>
                </a:solidFill>
              </a:rPr>
              <a:t>все критяне </a:t>
            </a:r>
            <a:r>
              <a:rPr lang="ru-RU" sz="1800" b="1" dirty="0" smtClean="0">
                <a:solidFill>
                  <a:srgbClr val="FFFF00"/>
                </a:solidFill>
              </a:rPr>
              <a:t>всегда</a:t>
            </a:r>
            <a:r>
              <a:rPr lang="ru-RU" sz="1800" b="1" dirty="0" smtClean="0">
                <a:solidFill>
                  <a:srgbClr val="00FFFF"/>
                </a:solidFill>
              </a:rPr>
              <a:t> </a:t>
            </a:r>
            <a:r>
              <a:rPr lang="ru-RU" sz="1800" b="1" dirty="0" smtClean="0">
                <a:solidFill>
                  <a:srgbClr val="FF66FF"/>
                </a:solidFill>
              </a:rPr>
              <a:t>лгут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endParaRPr lang="ru-RU" sz="1800" b="1" dirty="0" smtClean="0">
              <a:solidFill>
                <a:srgbClr val="FF66FF"/>
              </a:solidFill>
            </a:endParaRPr>
          </a:p>
          <a:p>
            <a:r>
              <a:rPr lang="ru-RU" sz="1800" b="1" dirty="0" smtClean="0">
                <a:solidFill>
                  <a:schemeClr val="accent3"/>
                </a:solidFill>
              </a:rPr>
              <a:t>Другими словами, и во второй формулировке парадокс оказывается не полным, т. е. не вполне парадоксом. </a:t>
            </a:r>
          </a:p>
          <a:p>
            <a:r>
              <a:rPr lang="ru-RU" sz="1800" b="1" dirty="0" smtClean="0">
                <a:solidFill>
                  <a:schemeClr val="accent3"/>
                </a:solidFill>
              </a:rPr>
              <a:t>Для получения полноценного парадокса необходимо,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чтобы не только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утверждающего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входила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в противоречие с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утверждаемого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но и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утверждающего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входила в противоречие с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ложностью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утверждаемого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т. е.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утверждающее</a:t>
            </a:r>
            <a:r>
              <a:rPr lang="ru-RU" sz="1800" b="1" dirty="0" smtClean="0">
                <a:solidFill>
                  <a:schemeClr val="accent3"/>
                </a:solidFill>
              </a:rPr>
              <a:t> и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утверждаемое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не могли находиться в отношении </a:t>
            </a:r>
            <a:r>
              <a:rPr lang="ru-RU" sz="1800" b="1" dirty="0" smtClean="0">
                <a:solidFill>
                  <a:srgbClr val="00FFFF"/>
                </a:solidFill>
              </a:rPr>
              <a:t>равнозначности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1008000" y="1296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-420000">
            <a:off x="1008000" y="1296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008000" y="1872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420000">
            <a:off x="1008000" y="1872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лжеца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8000" y="1332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утверждает, что </a:t>
            </a:r>
            <a:r>
              <a:rPr lang="ru-RU" dirty="0" smtClean="0">
                <a:solidFill>
                  <a:srgbClr val="FFFF00"/>
                </a:solidFill>
              </a:rPr>
              <a:t>все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критяне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00FFFF"/>
                </a:solidFill>
              </a:rPr>
              <a:t>лжецы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8000" y="1908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утверждает, </a:t>
            </a:r>
            <a:r>
              <a:rPr lang="ru-RU" dirty="0"/>
              <a:t>что </a:t>
            </a:r>
            <a:r>
              <a:rPr lang="ru-RU" dirty="0">
                <a:solidFill>
                  <a:srgbClr val="FFFF00"/>
                </a:solidFill>
              </a:rPr>
              <a:t>все</a:t>
            </a:r>
            <a:r>
              <a:rPr lang="ru-RU" dirty="0">
                <a:solidFill>
                  <a:srgbClr val="00FFFF"/>
                </a:solidFill>
              </a:rPr>
              <a:t> критяне </a:t>
            </a:r>
            <a:r>
              <a:rPr lang="ru-RU" dirty="0">
                <a:solidFill>
                  <a:srgbClr val="FFFF00"/>
                </a:solidFill>
              </a:rPr>
              <a:t>всегда</a:t>
            </a:r>
            <a:r>
              <a:rPr lang="ru-RU" dirty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FF66FF"/>
                </a:solidFill>
              </a:rPr>
              <a:t>лгут</a:t>
            </a:r>
            <a:r>
              <a:rPr lang="ru-RU" dirty="0"/>
              <a:t>.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412000"/>
            <a:ext cx="8229600" cy="41760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accent3"/>
                </a:solidFill>
              </a:rPr>
              <a:t>В нашем примере такого результата (полноценности парадокса) можно было бы добиться, если бы в качестве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утверждаемого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фигурировало суждение не </a:t>
            </a:r>
            <a:r>
              <a:rPr lang="ru-RU" sz="1800" b="1" dirty="0" smtClean="0">
                <a:solidFill>
                  <a:srgbClr val="00FFFF"/>
                </a:solidFill>
              </a:rPr>
              <a:t>общее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chemeClr val="accent3"/>
                </a:solidFill>
              </a:rPr>
              <a:t> а </a:t>
            </a:r>
            <a:r>
              <a:rPr lang="ru-RU" sz="1800" b="1" dirty="0" smtClean="0">
                <a:solidFill>
                  <a:srgbClr val="00FFFF"/>
                </a:solidFill>
              </a:rPr>
              <a:t>единичное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endParaRPr lang="ru-RU" sz="1800" b="1" dirty="0" smtClean="0">
              <a:solidFill>
                <a:schemeClr val="accent3"/>
              </a:solidFill>
            </a:endParaRPr>
          </a:p>
          <a:p>
            <a:r>
              <a:rPr lang="ru-RU" sz="1800" b="1" dirty="0" smtClean="0">
                <a:solidFill>
                  <a:schemeClr val="accent3"/>
                </a:solidFill>
              </a:rPr>
              <a:t>Мы видим, что парадокс возникает в тех случаях, когда 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утверждающее суждение </a:t>
            </a:r>
            <a:r>
              <a:rPr lang="ru-RU" sz="1800" b="1" dirty="0" smtClean="0">
                <a:solidFill>
                  <a:srgbClr val="00FFFF"/>
                </a:solidFill>
              </a:rPr>
              <a:t>относится к себе самому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т. е. носит характер </a:t>
            </a:r>
            <a:r>
              <a:rPr lang="ru-RU" sz="1800" b="1" dirty="0" smtClean="0">
                <a:solidFill>
                  <a:srgbClr val="00FFFF"/>
                </a:solidFill>
              </a:rPr>
              <a:t>самореференции</a:t>
            </a:r>
            <a:r>
              <a:rPr lang="ru-RU" sz="1800" b="1" dirty="0" smtClean="0">
                <a:solidFill>
                  <a:schemeClr val="bg1"/>
                </a:solidFill>
              </a:rPr>
              <a:t>, </a:t>
            </a:r>
          </a:p>
          <a:p>
            <a:pPr lvl="1"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и при этом </a:t>
            </a:r>
            <a:r>
              <a:rPr lang="ru-RU" sz="1800" b="1" dirty="0" smtClean="0">
                <a:solidFill>
                  <a:srgbClr val="FF66FF"/>
                </a:solidFill>
              </a:rPr>
              <a:t>противоречит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суждению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утверждаемому</a:t>
            </a:r>
            <a:r>
              <a:rPr lang="ru-RU" sz="1800" b="1" dirty="0" smtClean="0">
                <a:solidFill>
                  <a:schemeClr val="accent3"/>
                </a:solidFill>
              </a:rPr>
              <a:t>,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т. е. </a:t>
            </a:r>
            <a:r>
              <a:rPr lang="ru-RU" sz="1800" b="1" dirty="0" smtClean="0">
                <a:solidFill>
                  <a:srgbClr val="00FF00"/>
                </a:solidFill>
              </a:rPr>
              <a:t>утверждает</a:t>
            </a:r>
            <a:r>
              <a:rPr lang="ru-RU" sz="1800" b="1" dirty="0" smtClean="0">
                <a:solidFill>
                  <a:schemeClr val="accent3"/>
                </a:solidFill>
              </a:rPr>
              <a:t> собственную </a:t>
            </a:r>
            <a:r>
              <a:rPr lang="ru-RU" sz="1800" b="1" dirty="0" smtClean="0">
                <a:solidFill>
                  <a:srgbClr val="FF66FF"/>
                </a:solidFill>
              </a:rPr>
              <a:t>ложность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</a:t>
            </a:r>
            <a:r>
              <a:rPr lang="ru-RU" sz="1800" b="1" dirty="0" smtClean="0">
                <a:solidFill>
                  <a:srgbClr val="FF66FF"/>
                </a:solidFill>
              </a:rPr>
              <a:t>отрицает</a:t>
            </a:r>
            <a:r>
              <a:rPr lang="ru-RU" sz="1800" b="1" dirty="0" smtClean="0">
                <a:solidFill>
                  <a:schemeClr val="accent3"/>
                </a:solidFill>
              </a:rPr>
              <a:t> собственную </a:t>
            </a:r>
            <a:r>
              <a:rPr lang="ru-RU" sz="1800" b="1" dirty="0" smtClean="0">
                <a:solidFill>
                  <a:srgbClr val="00FF00"/>
                </a:solidFill>
              </a:rPr>
              <a:t>истинность</a:t>
            </a:r>
            <a:r>
              <a:rPr lang="ru-RU" sz="1800" b="1" dirty="0" smtClean="0">
                <a:solidFill>
                  <a:schemeClr val="bg1"/>
                </a:solidFill>
              </a:rPr>
              <a:t>. </a:t>
            </a:r>
            <a:r>
              <a:rPr lang="ru-RU" sz="1800" b="1" dirty="0" smtClean="0">
                <a:solidFill>
                  <a:schemeClr val="accent3"/>
                </a:solidFill>
              </a:rPr>
              <a:t/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endParaRPr lang="ru-RU" sz="1800" b="1" dirty="0" smtClean="0">
              <a:solidFill>
                <a:srgbClr val="00FFFF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1008000" y="1332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-420000">
            <a:off x="1008000" y="1332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1008000" y="1908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-420000">
            <a:off x="1006928" y="1908000"/>
            <a:ext cx="7128000" cy="432000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1" name="TextBox 10"/>
          <p:cNvSpPr txBox="1"/>
          <p:nvPr/>
        </p:nvSpPr>
        <p:spPr>
          <a:xfrm>
            <a:off x="1008000" y="4068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</a:t>
            </a:r>
            <a:r>
              <a:rPr lang="ru-RU" dirty="0" smtClean="0">
                <a:solidFill>
                  <a:srgbClr val="FF66FF"/>
                </a:solidFill>
              </a:rPr>
              <a:t>отрицает</a:t>
            </a:r>
            <a:r>
              <a:rPr lang="ru-RU" dirty="0" smtClean="0"/>
              <a:t>, </a:t>
            </a:r>
            <a:r>
              <a:rPr lang="ru-RU" dirty="0"/>
              <a:t>что </a:t>
            </a:r>
            <a:r>
              <a:rPr lang="ru-RU" dirty="0" smtClean="0">
                <a:solidFill>
                  <a:srgbClr val="FFFF00"/>
                </a:solidFill>
              </a:rPr>
              <a:t>сейчас</a:t>
            </a:r>
            <a:r>
              <a:rPr lang="ru-RU" dirty="0" smtClean="0"/>
              <a:t> он говорит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правду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08000" y="3492000"/>
            <a:ext cx="7128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/>
              <a:t>Критянин Эпименид </a:t>
            </a:r>
            <a:r>
              <a:rPr lang="ru-RU" dirty="0" smtClean="0">
                <a:solidFill>
                  <a:srgbClr val="00FF00"/>
                </a:solidFill>
              </a:rPr>
              <a:t>утверждает</a:t>
            </a:r>
            <a:r>
              <a:rPr lang="ru-RU" dirty="0" smtClean="0"/>
              <a:t>, </a:t>
            </a:r>
            <a:r>
              <a:rPr lang="ru-RU" dirty="0"/>
              <a:t>что </a:t>
            </a:r>
            <a:r>
              <a:rPr lang="ru-RU" dirty="0" smtClean="0">
                <a:solidFill>
                  <a:srgbClr val="FFFF00"/>
                </a:solidFill>
              </a:rPr>
              <a:t>сейчас </a:t>
            </a:r>
            <a:r>
              <a:rPr lang="ru-RU" dirty="0" smtClean="0"/>
              <a:t>он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лжёт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412000"/>
            <a:ext cx="8229600" cy="4176000"/>
          </a:xfrm>
          <a:ln>
            <a:noFill/>
          </a:ln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chemeClr val="accent3"/>
                </a:solidFill>
              </a:rPr>
              <a:t>Или (как вариант):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/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r>
              <a:rPr lang="ru-RU" sz="1600" b="1" dirty="0" smtClean="0">
                <a:solidFill>
                  <a:schemeClr val="accent3"/>
                </a:solidFill>
              </a:rPr>
              <a:t/>
            </a:r>
            <a:br>
              <a:rPr lang="ru-RU" sz="1600" b="1" dirty="0" smtClean="0">
                <a:solidFill>
                  <a:schemeClr val="accent3"/>
                </a:solidFill>
              </a:rPr>
            </a:br>
            <a:endParaRPr lang="ru-RU" sz="1600" b="1" dirty="0" smtClean="0">
              <a:solidFill>
                <a:schemeClr val="accent3"/>
              </a:solidFill>
            </a:endParaRPr>
          </a:p>
          <a:p>
            <a:endParaRPr lang="ru-RU" sz="1600" b="1" dirty="0" smtClean="0">
              <a:solidFill>
                <a:schemeClr val="accent3"/>
              </a:solidFill>
            </a:endParaRPr>
          </a:p>
          <a:p>
            <a:r>
              <a:rPr lang="ru-RU" sz="1800" b="1" dirty="0" smtClean="0">
                <a:solidFill>
                  <a:schemeClr val="accent3"/>
                </a:solidFill>
              </a:rPr>
              <a:t>И при этом, строго говоря, уже не существенно, являются ли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утверждаемые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FFFF00"/>
                </a:solidFill>
              </a:rPr>
              <a:t>отрицаемые</a:t>
            </a:r>
            <a:r>
              <a:rPr lang="ru-RU" sz="1800" b="1" dirty="0" smtClean="0">
                <a:solidFill>
                  <a:schemeClr val="accent3"/>
                </a:solidFill>
              </a:rPr>
              <a:t> суждения </a:t>
            </a:r>
            <a:r>
              <a:rPr lang="ru-RU" sz="1800" b="1" dirty="0" smtClean="0">
                <a:solidFill>
                  <a:srgbClr val="00FFFF"/>
                </a:solidFill>
              </a:rPr>
              <a:t>единичными</a:t>
            </a:r>
            <a:r>
              <a:rPr lang="ru-RU" sz="1800" b="1" dirty="0" smtClean="0">
                <a:solidFill>
                  <a:schemeClr val="accent3"/>
                </a:solidFill>
              </a:rPr>
              <a:t> или </a:t>
            </a:r>
            <a:r>
              <a:rPr lang="ru-RU" sz="1800" b="1" dirty="0" smtClean="0">
                <a:solidFill>
                  <a:srgbClr val="00FFFF"/>
                </a:solidFill>
              </a:rPr>
              <a:t>общими</a:t>
            </a:r>
            <a:r>
              <a:rPr lang="ru-RU" sz="1800" b="1" dirty="0" smtClean="0">
                <a:solidFill>
                  <a:schemeClr val="bg1"/>
                </a:solidFill>
              </a:rPr>
              <a:t>; </a:t>
            </a:r>
          </a:p>
          <a:p>
            <a:r>
              <a:rPr lang="ru-RU" sz="1800" b="1" dirty="0" smtClean="0">
                <a:solidFill>
                  <a:schemeClr val="accent3"/>
                </a:solidFill>
              </a:rPr>
              <a:t>существенно лишь, чтобы они находились в отношении </a:t>
            </a:r>
            <a:r>
              <a:rPr lang="ru-RU" sz="1800" b="1" dirty="0" smtClean="0">
                <a:solidFill>
                  <a:srgbClr val="00FFFF"/>
                </a:solidFill>
              </a:rPr>
              <a:t>противоречия</a:t>
            </a:r>
            <a:r>
              <a:rPr lang="ru-RU" sz="1800" b="1" dirty="0" smtClean="0">
                <a:solidFill>
                  <a:schemeClr val="accent3"/>
                </a:solidFill>
              </a:rPr>
              <a:t> с суждениями </a:t>
            </a:r>
            <a:r>
              <a:rPr lang="ru-RU" sz="1800" b="1" dirty="0" smtClean="0">
                <a:solidFill>
                  <a:srgbClr val="FFFF00"/>
                </a:solidFill>
              </a:rPr>
              <a:t>утверждающими</a:t>
            </a:r>
            <a:r>
              <a:rPr lang="ru-RU" sz="1800" b="1" dirty="0" smtClean="0">
                <a:solidFill>
                  <a:schemeClr val="bg1"/>
                </a:solidFill>
              </a:rPr>
              <a:t>,</a:t>
            </a:r>
            <a:r>
              <a:rPr lang="ru-RU" sz="1800" b="1" dirty="0" smtClean="0">
                <a:solidFill>
                  <a:srgbClr val="FFFF00"/>
                </a:solidFill>
              </a:rPr>
              <a:t> отрицающими</a:t>
            </a:r>
            <a:r>
              <a:rPr lang="ru-RU" sz="1800" b="1" dirty="0" smtClean="0">
                <a:solidFill>
                  <a:schemeClr val="accent3"/>
                </a:solidFill>
              </a:rPr>
              <a:t> </a:t>
            </a:r>
            <a:br>
              <a:rPr lang="ru-RU" sz="1800" b="1" dirty="0" smtClean="0">
                <a:solidFill>
                  <a:schemeClr val="accent3"/>
                </a:solidFill>
              </a:rPr>
            </a:br>
            <a:r>
              <a:rPr lang="ru-RU" sz="1800" b="1" dirty="0" smtClean="0">
                <a:solidFill>
                  <a:schemeClr val="accent3"/>
                </a:solidFill>
              </a:rPr>
              <a:t>или </a:t>
            </a:r>
            <a:r>
              <a:rPr lang="ru-RU" sz="1800" b="1" dirty="0" smtClean="0">
                <a:solidFill>
                  <a:srgbClr val="FFFF00"/>
                </a:solidFill>
              </a:rPr>
              <a:t>обусловливающими</a:t>
            </a:r>
            <a:r>
              <a:rPr lang="ru-RU" sz="1800" b="1" dirty="0" smtClean="0">
                <a:solidFill>
                  <a:schemeClr val="bg1"/>
                </a:solidFill>
              </a:rPr>
              <a:t> их истинность или ложность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40000" y="2880000"/>
            <a:ext cx="4464000" cy="79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Нижеследующее</a:t>
            </a:r>
            <a:r>
              <a:rPr lang="ru-RU" dirty="0" smtClean="0"/>
              <a:t> суждение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истинно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Предшествующее</a:t>
            </a:r>
            <a:r>
              <a:rPr lang="ru-RU" dirty="0" smtClean="0"/>
              <a:t> суждение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Парадоксы самореференции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2000" y="1332000"/>
            <a:ext cx="4320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>
                <a:solidFill>
                  <a:srgbClr val="00FF00"/>
                </a:solidFill>
              </a:rPr>
              <a:t>Истинно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что</a:t>
            </a:r>
            <a:r>
              <a:rPr lang="ru-RU" dirty="0" smtClean="0">
                <a:solidFill>
                  <a:srgbClr val="FFFF00"/>
                </a:solidFill>
              </a:rPr>
              <a:t> это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12000" y="1908000"/>
            <a:ext cx="4320000" cy="43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r>
              <a:rPr lang="ru-RU" dirty="0" smtClean="0">
                <a:solidFill>
                  <a:srgbClr val="FF66FF"/>
                </a:solidFill>
              </a:rPr>
              <a:t>Ложно</a:t>
            </a:r>
            <a:r>
              <a:rPr lang="ru-RU" dirty="0" smtClean="0"/>
              <a:t>, что</a:t>
            </a:r>
            <a:r>
              <a:rPr lang="ru-RU" dirty="0" smtClean="0">
                <a:solidFill>
                  <a:srgbClr val="FFFF00"/>
                </a:solidFill>
              </a:rPr>
              <a:t> это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/>
              <a:t>суждение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24000" y="5652000"/>
            <a:ext cx="4968000" cy="79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Все</a:t>
            </a:r>
            <a:r>
              <a:rPr lang="ru-RU" dirty="0" smtClean="0"/>
              <a:t> суждения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истинны</a:t>
            </a:r>
            <a:r>
              <a:rPr lang="ru-RU" dirty="0" smtClean="0"/>
              <a:t>, если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они</a:t>
            </a:r>
            <a:r>
              <a:rPr lang="ru-RU" dirty="0" smtClean="0">
                <a:solidFill>
                  <a:srgbClr val="00FF00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ложны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Все </a:t>
            </a:r>
            <a:r>
              <a:rPr lang="ru-RU" dirty="0" smtClean="0"/>
              <a:t>суждения</a:t>
            </a:r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 smtClean="0">
                <a:solidFill>
                  <a:srgbClr val="FF66FF"/>
                </a:solidFill>
              </a:rPr>
              <a:t>ложны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/>
              <a:t>если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они</a:t>
            </a:r>
            <a:r>
              <a:rPr lang="ru-RU" dirty="0" smtClean="0">
                <a:solidFill>
                  <a:srgbClr val="FF66FF"/>
                </a:solidFill>
              </a:rPr>
              <a:t> </a:t>
            </a:r>
            <a:r>
              <a:rPr lang="ru-RU" dirty="0" smtClean="0">
                <a:solidFill>
                  <a:srgbClr val="00FF00"/>
                </a:solidFill>
              </a:rPr>
              <a:t>истинны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5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Эватла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000" y="1332000"/>
            <a:ext cx="8856000" cy="288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/>
              <a:t>У древнегреческого софиста Протагора учился судебному красноречию </a:t>
            </a:r>
            <a:br>
              <a:rPr lang="ru-RU" dirty="0" smtClean="0"/>
            </a:br>
            <a:r>
              <a:rPr lang="ru-RU" dirty="0" smtClean="0"/>
              <a:t>некий Эватл. </a:t>
            </a:r>
            <a:r>
              <a:rPr lang="ru-RU" dirty="0" smtClean="0">
                <a:solidFill>
                  <a:srgbClr val="00FFFF"/>
                </a:solidFill>
              </a:rPr>
              <a:t>По заключённому между ними договору Эватл должен был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заплатить Протагору за обучение 10 тысяч драхм, но только в том случае,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если он выиграет свой первый судебный процесс; в случае же проигрыша 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первого судебного дела он вообще не был обязан платить за обучение.</a:t>
            </a:r>
          </a:p>
          <a:p>
            <a:pPr algn="ctr">
              <a:spcBef>
                <a:spcPts val="1200"/>
              </a:spcBef>
            </a:pPr>
            <a:r>
              <a:rPr lang="ru-RU" dirty="0" smtClean="0"/>
              <a:t>Однако, закончив обучение, Эватл не стал участвовать в судебных тяжбах. </a:t>
            </a:r>
            <a:br>
              <a:rPr lang="ru-RU" dirty="0" smtClean="0"/>
            </a:br>
            <a:r>
              <a:rPr lang="ru-RU" dirty="0" smtClean="0"/>
              <a:t>Как следствие, он считал себя свободным от уплаты за учёбу. Это длилось </a:t>
            </a:r>
            <a:br>
              <a:rPr lang="ru-RU" dirty="0" smtClean="0"/>
            </a:br>
            <a:r>
              <a:rPr lang="ru-RU" dirty="0" smtClean="0"/>
              <a:t>довольно долго, наконец, терпение Протагора иссякло, и он сам подал на своего ученика в суд. Для Эватла это был бы первый судебный процесс.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4320000"/>
            <a:ext cx="8229600" cy="2376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Перед судом Протагор якобы сказал Эватлу: «</a:t>
            </a:r>
            <a:r>
              <a:rPr lang="ru-RU" dirty="0"/>
              <a:t>Каким бы </a:t>
            </a:r>
            <a:r>
              <a:rPr lang="ru-RU" dirty="0" smtClean="0"/>
              <a:t>ни было </a:t>
            </a:r>
            <a:r>
              <a:rPr lang="ru-RU" dirty="0"/>
              <a:t>решение суда, </a:t>
            </a:r>
            <a:r>
              <a:rPr lang="ru-RU" dirty="0" smtClean="0"/>
              <a:t>ты </a:t>
            </a:r>
            <a:r>
              <a:rPr lang="ru-RU" dirty="0"/>
              <a:t>должен </a:t>
            </a:r>
            <a:r>
              <a:rPr lang="ru-RU" dirty="0" smtClean="0"/>
              <a:t>будешь </a:t>
            </a:r>
            <a:r>
              <a:rPr lang="ru-RU" dirty="0"/>
              <a:t>заплатить. </a:t>
            </a:r>
            <a:r>
              <a:rPr lang="ru-RU" dirty="0" smtClean="0"/>
              <a:t>Ведь ты либо выиграешь свой </a:t>
            </a:r>
            <a:r>
              <a:rPr lang="ru-RU" dirty="0"/>
              <a:t>первый процесс, либо </a:t>
            </a:r>
            <a:r>
              <a:rPr lang="ru-RU" dirty="0" smtClean="0"/>
              <a:t>проиграешь. </a:t>
            </a:r>
            <a:r>
              <a:rPr lang="ru-RU" dirty="0" smtClean="0">
                <a:solidFill>
                  <a:srgbClr val="00FF00"/>
                </a:solidFill>
              </a:rPr>
              <a:t>Если выиграешь, </a:t>
            </a:r>
            <a:r>
              <a:rPr lang="ru-RU" dirty="0">
                <a:solidFill>
                  <a:srgbClr val="00FF00"/>
                </a:solidFill>
              </a:rPr>
              <a:t>то </a:t>
            </a:r>
            <a:r>
              <a:rPr lang="ru-RU" dirty="0" smtClean="0">
                <a:solidFill>
                  <a:srgbClr val="00FF00"/>
                </a:solidFill>
              </a:rPr>
              <a:t>заплатишь </a:t>
            </a:r>
            <a:r>
              <a:rPr lang="ru-RU" dirty="0">
                <a:solidFill>
                  <a:srgbClr val="00FF00"/>
                </a:solidFill>
              </a:rPr>
              <a:t>по договору, если </a:t>
            </a:r>
            <a:r>
              <a:rPr lang="ru-RU" dirty="0" smtClean="0">
                <a:solidFill>
                  <a:srgbClr val="00FF00"/>
                </a:solidFill>
              </a:rPr>
              <a:t>проиграешь, заплатишь </a:t>
            </a:r>
            <a:r>
              <a:rPr lang="ru-RU" dirty="0">
                <a:solidFill>
                  <a:srgbClr val="00FF00"/>
                </a:solidFill>
              </a:rPr>
              <a:t>по решению суда</a:t>
            </a:r>
            <a:r>
              <a:rPr lang="ru-RU" dirty="0" smtClean="0"/>
              <a:t>».</a:t>
            </a:r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 smtClean="0"/>
              <a:t>Эватл возразил</a:t>
            </a:r>
            <a:r>
              <a:rPr lang="ru-RU" dirty="0"/>
              <a:t>: «Ни в том, ни в другом </a:t>
            </a:r>
            <a:r>
              <a:rPr lang="ru-RU" dirty="0" smtClean="0"/>
              <a:t>случае платить мне </a:t>
            </a:r>
            <a:br>
              <a:rPr lang="ru-RU" dirty="0" smtClean="0"/>
            </a:br>
            <a:r>
              <a:rPr lang="ru-RU" dirty="0" smtClean="0"/>
              <a:t>не придётся. </a:t>
            </a:r>
            <a:r>
              <a:rPr lang="ru-RU" dirty="0">
                <a:solidFill>
                  <a:srgbClr val="FFFF00"/>
                </a:solidFill>
              </a:rPr>
              <a:t>Если я выиграю, то </a:t>
            </a:r>
            <a:r>
              <a:rPr lang="ru-RU" dirty="0" smtClean="0">
                <a:solidFill>
                  <a:srgbClr val="FFFF00"/>
                </a:solidFill>
              </a:rPr>
              <a:t>не </a:t>
            </a:r>
            <a:r>
              <a:rPr lang="ru-RU" dirty="0">
                <a:solidFill>
                  <a:srgbClr val="FFFF00"/>
                </a:solidFill>
              </a:rPr>
              <a:t>должен </a:t>
            </a:r>
            <a:r>
              <a:rPr lang="ru-RU" dirty="0" smtClean="0">
                <a:solidFill>
                  <a:srgbClr val="FFFF00"/>
                </a:solidFill>
              </a:rPr>
              <a:t>буду платить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по </a:t>
            </a:r>
            <a:r>
              <a:rPr lang="ru-RU" dirty="0">
                <a:solidFill>
                  <a:srgbClr val="FFFF00"/>
                </a:solidFill>
              </a:rPr>
              <a:t>решению суда, </a:t>
            </a:r>
            <a:r>
              <a:rPr lang="ru-RU" dirty="0" smtClean="0">
                <a:solidFill>
                  <a:srgbClr val="FFFF00"/>
                </a:solidFill>
              </a:rPr>
              <a:t>а если </a:t>
            </a:r>
            <a:r>
              <a:rPr lang="ru-RU" dirty="0">
                <a:solidFill>
                  <a:srgbClr val="FFFF00"/>
                </a:solidFill>
              </a:rPr>
              <a:t>проиграю, то </a:t>
            </a:r>
            <a:r>
              <a:rPr lang="ru-RU" dirty="0" smtClean="0">
                <a:solidFill>
                  <a:srgbClr val="FFFF00"/>
                </a:solidFill>
              </a:rPr>
              <a:t>по </a:t>
            </a:r>
            <a:r>
              <a:rPr lang="ru-RU" dirty="0">
                <a:solidFill>
                  <a:srgbClr val="FFFF00"/>
                </a:solidFill>
              </a:rPr>
              <a:t>договору</a:t>
            </a:r>
            <a:r>
              <a:rPr lang="ru-RU" dirty="0"/>
              <a:t>».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 autoUpdateAnimBg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/>
                </a:solidFill>
              </a:rPr>
              <a:t>Парадокс крокодила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00" y="1440000"/>
            <a:ext cx="8424000" cy="2160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1">
            <a:no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dirty="0"/>
              <a:t>Крокодил выхватил у египтянки, стоявшей на берегу реки, </a:t>
            </a:r>
            <a:r>
              <a:rPr lang="ru-RU" dirty="0" smtClean="0"/>
              <a:t>её ребёнка</a:t>
            </a:r>
            <a:r>
              <a:rPr lang="ru-RU" dirty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Когда женщина стала молить его вернуть ребёнка, крокодил ответил</a:t>
            </a:r>
            <a:r>
              <a:rPr lang="ru-RU" dirty="0"/>
              <a:t>:</a:t>
            </a:r>
          </a:p>
          <a:p>
            <a:pPr>
              <a:spcBef>
                <a:spcPts val="600"/>
              </a:spcBef>
              <a:spcAft>
                <a:spcPts val="400"/>
              </a:spcAft>
            </a:pPr>
            <a:r>
              <a:rPr lang="ru-RU" dirty="0" smtClean="0"/>
              <a:t>«Твоё </a:t>
            </a:r>
            <a:r>
              <a:rPr lang="ru-RU" dirty="0"/>
              <a:t>несчастье растрогало меня, и я дам тебе шанс получить назад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ребёнка</a:t>
            </a:r>
            <a:r>
              <a:rPr lang="ru-RU" dirty="0"/>
              <a:t>. </a:t>
            </a:r>
            <a:r>
              <a:rPr lang="ru-RU" dirty="0" smtClean="0">
                <a:solidFill>
                  <a:srgbClr val="00FFFF"/>
                </a:solidFill>
              </a:rPr>
              <a:t>Угадай</a:t>
            </a:r>
            <a:r>
              <a:rPr lang="ru-RU" dirty="0">
                <a:solidFill>
                  <a:srgbClr val="00FFFF"/>
                </a:solidFill>
              </a:rPr>
              <a:t>, отдам я его тебе или нет. Если ответишь правильно, </a:t>
            </a:r>
            <a:r>
              <a:rPr lang="ru-RU" dirty="0" smtClean="0">
                <a:solidFill>
                  <a:srgbClr val="00FFFF"/>
                </a:solidFill>
              </a:rPr>
              <a:t/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я </a:t>
            </a:r>
            <a:r>
              <a:rPr lang="ru-RU" dirty="0">
                <a:solidFill>
                  <a:srgbClr val="00FFFF"/>
                </a:solidFill>
              </a:rPr>
              <a:t>верну </a:t>
            </a:r>
            <a:r>
              <a:rPr lang="ru-RU" dirty="0" smtClean="0">
                <a:solidFill>
                  <a:srgbClr val="00FFFF"/>
                </a:solidFill>
              </a:rPr>
              <a:t>ребёнка</a:t>
            </a:r>
            <a:r>
              <a:rPr lang="ru-RU" dirty="0">
                <a:solidFill>
                  <a:srgbClr val="00FFFF"/>
                </a:solidFill>
              </a:rPr>
              <a:t>. Если не угадаешь, я его не </a:t>
            </a:r>
            <a:r>
              <a:rPr lang="ru-RU" dirty="0" smtClean="0">
                <a:solidFill>
                  <a:srgbClr val="00FFFF"/>
                </a:solidFill>
              </a:rPr>
              <a:t>отдам</a:t>
            </a:r>
            <a:r>
              <a:rPr lang="ru-RU" dirty="0" smtClean="0"/>
              <a:t>».</a:t>
            </a:r>
            <a:endParaRPr lang="ru-RU" dirty="0"/>
          </a:p>
          <a:p>
            <a:pPr>
              <a:spcBef>
                <a:spcPts val="600"/>
              </a:spcBef>
              <a:spcAft>
                <a:spcPts val="400"/>
              </a:spcAft>
            </a:pPr>
            <a:r>
              <a:rPr lang="ru-RU" dirty="0"/>
              <a:t>Подумав, мать ответила</a:t>
            </a:r>
            <a:r>
              <a:rPr lang="ru-RU" dirty="0" smtClean="0"/>
              <a:t>: «Не отдашь».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4032000"/>
            <a:ext cx="8229600" cy="2664000"/>
          </a:xfrm>
          <a:prstGeom prst="rect">
            <a:avLst/>
          </a:prstGeom>
        </p:spPr>
        <p:txBody>
          <a:bodyPr/>
          <a:lstStyle/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/>
              <a:t> – Ты его не </a:t>
            </a:r>
            <a:r>
              <a:rPr lang="ru-RU" dirty="0" smtClean="0"/>
              <a:t>получишь, – заключил крокодил</a:t>
            </a:r>
            <a:r>
              <a:rPr lang="ru-RU" dirty="0"/>
              <a:t>,</a:t>
            </a:r>
            <a:r>
              <a:rPr lang="ru-RU" dirty="0" smtClean="0"/>
              <a:t> – ты сказала </a:t>
            </a:r>
            <a:r>
              <a:rPr lang="ru-RU" dirty="0"/>
              <a:t>либо правду, либо неправду. Если то, что я не отдам </a:t>
            </a:r>
            <a:r>
              <a:rPr lang="ru-RU" dirty="0" smtClean="0"/>
              <a:t>ребёнка, – </a:t>
            </a:r>
            <a:r>
              <a:rPr lang="ru-RU" dirty="0"/>
              <a:t>правда, я не отдам его, так как иначе сказанное не будет правдой. Если </a:t>
            </a:r>
            <a:r>
              <a:rPr lang="ru-RU" dirty="0" smtClean="0"/>
              <a:t>сказанное – </a:t>
            </a:r>
            <a:r>
              <a:rPr lang="ru-RU" dirty="0"/>
              <a:t>неправда, значит, ты не угадала, и я не отдам </a:t>
            </a:r>
            <a:r>
              <a:rPr lang="ru-RU" dirty="0" smtClean="0"/>
              <a:t>ребёнка </a:t>
            </a:r>
            <a:r>
              <a:rPr lang="ru-RU" dirty="0"/>
              <a:t>по </a:t>
            </a:r>
            <a:r>
              <a:rPr lang="ru-RU" dirty="0" smtClean="0"/>
              <a:t>уговору</a:t>
            </a:r>
            <a:r>
              <a:rPr lang="ru-RU" dirty="0"/>
              <a:t>.</a:t>
            </a:r>
            <a:endParaRPr lang="ru-RU" dirty="0" smtClean="0"/>
          </a:p>
          <a:p>
            <a:pPr marL="342900" lvl="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ru-RU" dirty="0"/>
              <a:t> – Но ведь если я сказала правду, то ты отдашь мне </a:t>
            </a:r>
            <a:r>
              <a:rPr lang="ru-RU" dirty="0" smtClean="0"/>
              <a:t>ребёнка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 же договорились! </a:t>
            </a:r>
            <a:r>
              <a:rPr lang="ru-RU" dirty="0"/>
              <a:t>Если же я не угадала, что ты не отдашь </a:t>
            </a:r>
            <a:r>
              <a:rPr lang="ru-RU" dirty="0" smtClean="0"/>
              <a:t>ребёнка</a:t>
            </a:r>
            <a:r>
              <a:rPr lang="ru-RU" dirty="0"/>
              <a:t>, то ты должен мне его отдать, иначе сказанное мною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 </a:t>
            </a:r>
            <a:r>
              <a:rPr lang="ru-RU" dirty="0"/>
              <a:t>будет неправдой</a:t>
            </a:r>
            <a:r>
              <a:rPr lang="ru-RU" dirty="0" smtClean="0"/>
              <a:t>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1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29390</TotalTime>
  <Words>746</Words>
  <Application>Microsoft Office PowerPoint</Application>
  <PresentationFormat>Экран (4:3)</PresentationFormat>
  <Paragraphs>87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Оформление по умолчанию</vt:lpstr>
      <vt:lpstr>Н. И. Бирюков, Д. С Горшенёв, О. М. Решетова  Основы формальной логики</vt:lpstr>
      <vt:lpstr>Логические парадоксы</vt:lpstr>
      <vt:lpstr>Понятие парадокса</vt:lpstr>
      <vt:lpstr>Парадокс лжеца</vt:lpstr>
      <vt:lpstr>Парадокс лжеца</vt:lpstr>
      <vt:lpstr>Парадокс лжеца</vt:lpstr>
      <vt:lpstr>Парадоксы самореференции</vt:lpstr>
      <vt:lpstr>Парадокс Эватла</vt:lpstr>
      <vt:lpstr>Парадокс крокодила</vt:lpstr>
      <vt:lpstr>Парадокс Рассела</vt:lpstr>
      <vt:lpstr>Парадокс Греллинга</vt:lpstr>
      <vt:lpstr>Парадокс Берри</vt:lpstr>
      <vt:lpstr>Метаязык</vt:lpstr>
      <vt:lpstr>Слайд 14</vt:lpstr>
    </vt:vector>
  </TitlesOfParts>
  <Company>МГИМО / MGIMO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формальной логики: мультимедийное учебное пособие</dc:title>
  <dc:subject>Тема 11. Логические парадоксы</dc:subject>
  <dc:creator>Николай Бирюков, Дмитрий Горшенев, Ольга Решетова</dc:creator>
  <dc:description>Редакция марта 2025 г.</dc:description>
  <cp:lastModifiedBy>NICK</cp:lastModifiedBy>
  <cp:revision>1669</cp:revision>
  <cp:lastPrinted>2025-02-14T20:16:57Z</cp:lastPrinted>
  <dcterms:created xsi:type="dcterms:W3CDTF">2004-09-28T22:15:44Z</dcterms:created>
  <dcterms:modified xsi:type="dcterms:W3CDTF">2025-03-24T20:07:42Z</dcterms:modified>
</cp:coreProperties>
</file>